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62" r:id="rId3"/>
    <p:sldId id="258" r:id="rId4"/>
    <p:sldId id="790" r:id="rId5"/>
    <p:sldId id="264" r:id="rId6"/>
    <p:sldId id="721" r:id="rId7"/>
    <p:sldId id="791" r:id="rId8"/>
    <p:sldId id="793" r:id="rId9"/>
    <p:sldId id="794" r:id="rId10"/>
    <p:sldId id="79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8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19DF0-53FA-A043-8025-B20976013390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DA161-D546-CC4D-8235-7F24E2F9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/>
          <a:lstStyle/>
          <a:p>
            <a:r>
              <a:rPr lang="en-US" baseline="0" dirty="0"/>
              <a:t>I am </a:t>
            </a:r>
            <a:r>
              <a:rPr lang="en-US" baseline="0" dirty="0" err="1"/>
              <a:t>gonna</a:t>
            </a:r>
            <a:r>
              <a:rPr lang="en-US" baseline="0" dirty="0"/>
              <a:t> start off by introducing our project, </a:t>
            </a:r>
          </a:p>
          <a:p>
            <a:endParaRPr lang="en-US" baseline="0" dirty="0"/>
          </a:p>
          <a:p>
            <a:r>
              <a:rPr lang="en-US" baseline="0" dirty="0"/>
              <a:t>which is to embed a high-resolution PET into a small animal irradiator. So that researchers can do PET/CT imaging and radiation treatment in a same machine.</a:t>
            </a:r>
          </a:p>
          <a:p>
            <a:endParaRPr lang="en-US" baseline="0" dirty="0"/>
          </a:p>
          <a:p>
            <a:r>
              <a:rPr lang="en-US" baseline="0" dirty="0"/>
              <a:t>Without moving the couch and the animal from one site to another, the position change of organs and tissues is reduced and also to minimize the realignment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67E67E-0B14-4308-BF8D-75CA402C181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86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67E67E-0B14-4308-BF8D-75CA402C181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86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42E5-2B41-169E-ED33-1BC633D69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6C709-7485-B6C4-BA52-F846DADAC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3ABE9-7F31-B3B1-FE1B-1575D96F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7A6D-5687-C72D-6681-06CB4D40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99647-EB96-9FFB-992D-E9B48C96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9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4E0F-D125-1199-BCAE-C99232D3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687B5-6AA7-C1B2-5806-582225674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09B9-297A-114F-9066-939BBD77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AA275-4768-0C12-4D45-2E317EB1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94B58-1789-65AD-B73E-C9D26E64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0682A-74F7-4C4C-11C8-45ABD4660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3284A-D5A7-8CB0-1043-76CD34593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5AC67-7CDB-1331-4397-4C6DA139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F52ED-6FFD-DCA7-999C-1365639D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3F24D-3075-F006-164D-F6D486D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2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2FA1-E90D-F82A-3F72-4CA69023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49C0-6A3E-311E-027F-AD8F414C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CB37-8560-8557-A239-6D2283B9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78731-1365-0EBA-8E92-B7081F20B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D8E3-E333-782B-9637-35B8AD8D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1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63F5-28B1-62CF-1D83-16034476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0702-4559-6B01-F86C-E2C74BBA9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9AE5-82B5-8A8B-363F-7ED23AF6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810E0-B2A9-0401-62AB-DC400A68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67A8A-7B5C-AC1C-5C97-E05BF28A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7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3BBB-EEFD-29A9-4022-5A416467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CE1B-2005-CFF8-4AF5-6789A0BB5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EE889-CE78-2CFA-CACF-43E03F69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F01F-5378-CDEC-0F17-079CD778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9C908-E5FC-B963-0E8A-221F3A83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00595-0CF3-8507-4495-B0B72EE7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2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312D-9471-998A-C041-3A83504F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4E66-54DD-573C-34A6-661B7A556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98BFE-E368-10D8-14BF-865C896D9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34C85-47D7-61CF-4812-7065D30DC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71FE3-DD31-3409-269E-87E519E2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98F20-FF5F-4682-E6EC-9D7F31F8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84704-B09A-35F7-0F39-A84EE8B3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C972E0-42CC-D73C-29D9-1A8EE81C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72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68D5-85D0-983E-ACE1-0F7D5344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2A1E-17B8-50A6-2CC5-0BC301F3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F1ECD-A124-1482-5F4B-B08EED1E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EF77C-DF7A-CB3D-E010-7036F67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77452-808C-96F0-2415-7A34E9FA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FE9E2-FF07-BF8C-45C2-EEDEC136A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FDF65-E9FF-22E2-25A2-53A1940B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4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4859-016E-8D60-25D9-CD2E9B78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CF4B-5F1B-21B4-CB9C-49AFF463D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4FE49-2A50-DB66-D965-990851594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89180-3FA0-68DC-C158-C3F62705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E8CD4-79CC-1386-32F6-BFD17BF9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6BA13-9DCA-B8D5-367C-757E04FA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4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4C6B-A27B-C0F6-5B1B-721C392A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7FBC5-FB36-B6D9-F6C1-02BA7FDE4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A9FB-885B-5E7B-04B9-4CA679676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DD9A7-8C00-7BCD-E55B-891D6550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31052-1414-702F-1B5D-8FA59A63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87D15-717B-60C2-A0DC-8FA64249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1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5C97C-52D6-E134-0C78-D6DBA873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9F398-6998-2334-B1C5-E773C727F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2BF49-FDB0-96CA-7011-0FC422D7B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41388-132F-4BEE-A30E-FAFC0ED6ABE4}" type="datetimeFigureOut">
              <a:rPr lang="en-US" smtClean="0"/>
              <a:t>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A125-AB54-B749-8BCF-CDA71A39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7D4DF-4553-18F1-E05B-026ABE155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BF762-F937-48E2-8BE5-EE8D7F085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6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8DDB7B4B-E3EA-2FC3-8BA1-3F7E122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952" y="4358663"/>
            <a:ext cx="10591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cs typeface="+mn-cs"/>
              </a:rPr>
              <a:t>Yiping Shao</a:t>
            </a:r>
          </a:p>
          <a:p>
            <a:pPr algn="ctr">
              <a:defRPr/>
            </a:pPr>
            <a:endParaRPr lang="en-US" sz="2400" dirty="0">
              <a:solidFill>
                <a:schemeClr val="bg1"/>
              </a:solidFill>
              <a:cs typeface="+mn-cs"/>
            </a:endParaRP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cs typeface="+mn-cs"/>
              </a:rPr>
              <a:t>Division of Medical Physics and Engineering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cs typeface="+mn-cs"/>
              </a:rPr>
              <a:t>Department of Radiation Oncology 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cs typeface="+mn-cs"/>
              </a:rPr>
              <a:t>University of Texas Southwestern Medical Center  </a:t>
            </a:r>
          </a:p>
        </p:txBody>
      </p:sp>
      <p:pic>
        <p:nvPicPr>
          <p:cNvPr id="3" name="Picture 2" descr="Simmons CS photo.jpg">
            <a:extLst>
              <a:ext uri="{FF2B5EF4-FFF2-40B4-BE49-F238E27FC236}">
                <a16:creationId xmlns:a16="http://schemas.microsoft.com/office/drawing/2014/main" id="{DE2587A8-624C-5F7D-0757-42630F21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" y="21767"/>
            <a:ext cx="1898615" cy="9653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D8FD22-5472-0075-091A-E4F769267178}"/>
              </a:ext>
            </a:extLst>
          </p:cNvPr>
          <p:cNvSpPr/>
          <p:nvPr/>
        </p:nvSpPr>
        <p:spPr bwMode="auto">
          <a:xfrm>
            <a:off x="202352" y="1745159"/>
            <a:ext cx="11811000" cy="1828800"/>
          </a:xfrm>
          <a:prstGeom prst="round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5" name="Picture 4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063D99AB-DF60-09AC-BBA9-B66DA5A50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3" b="7085"/>
          <a:stretch/>
        </p:blipFill>
        <p:spPr>
          <a:xfrm>
            <a:off x="9943797" y="3235"/>
            <a:ext cx="2246615" cy="1002443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3581EE7A-7443-FACA-4251-0759B4ED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8439"/>
            <a:ext cx="121888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i="1" dirty="0">
                <a:cs typeface="+mn-cs"/>
              </a:rPr>
              <a:t>Radiology Research Day 2021  		    		                       		            		         Nov 17, 2021  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B4729143-0D6E-38D9-F136-8BEF795A5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22" y="1951164"/>
            <a:ext cx="113022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Advanced PET imaging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for potentially breakthrough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</a:t>
            </a:r>
            <a:r>
              <a:rPr lang="en-US" sz="3200" b="1" dirty="0">
                <a:solidFill>
                  <a:srgbClr val="FFFF00"/>
                </a:solidFill>
              </a:rPr>
              <a:t>functional image-guided radiotherapy applications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283E8-4039-2C3F-ADB3-C655B5FC74DB}"/>
              </a:ext>
            </a:extLst>
          </p:cNvPr>
          <p:cNvSpPr txBox="1"/>
          <p:nvPr/>
        </p:nvSpPr>
        <p:spPr>
          <a:xfrm>
            <a:off x="9942210" y="987148"/>
            <a:ext cx="224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Radiation Oncology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F42EED-DAB5-8424-CC98-FE273CAF0E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" y="956608"/>
            <a:ext cx="189861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0AAE94-9B13-AB9C-1D53-94115050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28900"/>
            <a:ext cx="5397394" cy="3276600"/>
          </a:xfrm>
          <a:prstGeom prst="rect">
            <a:avLst/>
          </a:prstGeom>
        </p:spPr>
      </p:pic>
      <p:pic>
        <p:nvPicPr>
          <p:cNvPr id="3" name="Picture 2" descr="A picture containing text, electronics, monitor, indoor&#10;&#10;Description automatically generated">
            <a:extLst>
              <a:ext uri="{FF2B5EF4-FFF2-40B4-BE49-F238E27FC236}">
                <a16:creationId xmlns:a16="http://schemas.microsoft.com/office/drawing/2014/main" id="{09D23F5C-A77A-2BE4-1520-301739A2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990600"/>
            <a:ext cx="5581518" cy="327660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D690347A-0349-64AC-3396-279A5B7F0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482976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599" i="1" dirty="0"/>
              <a:t>Whole-body animal PET/CT images</a:t>
            </a:r>
          </a:p>
        </p:txBody>
      </p:sp>
    </p:spTree>
    <p:extLst>
      <p:ext uri="{BB962C8B-B14F-4D97-AF65-F5344CB8AC3E}">
        <p14:creationId xmlns:p14="http://schemas.microsoft.com/office/powerpoint/2010/main" val="35041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868CA-90D0-5268-C692-602414E9F9EA}"/>
              </a:ext>
            </a:extLst>
          </p:cNvPr>
          <p:cNvSpPr txBox="1"/>
          <p:nvPr/>
        </p:nvSpPr>
        <p:spPr>
          <a:xfrm>
            <a:off x="190673" y="2598724"/>
            <a:ext cx="1194955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FF00"/>
                </a:solidFill>
              </a:rPr>
              <a:t>Outline</a:t>
            </a:r>
            <a:r>
              <a:rPr lang="en-US" sz="2000" u="sng" dirty="0">
                <a:solidFill>
                  <a:srgbClr val="FFFF00"/>
                </a:solidFill>
              </a:rPr>
              <a:t>:</a:t>
            </a:r>
            <a:r>
              <a:rPr lang="en-US" sz="2000" dirty="0">
                <a:solidFill>
                  <a:srgbClr val="FFFF00"/>
                </a:solidFill>
              </a:rPr>
              <a:t> 	</a:t>
            </a:r>
            <a:r>
              <a:rPr lang="en-US" sz="2000" dirty="0">
                <a:solidFill>
                  <a:schemeClr val="bg1"/>
                </a:solidFill>
              </a:rPr>
              <a:t>	Three research projects we are working on: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Develop PET to expand the small animal RT research capability 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Apply on-line PET imaging for improving particle (e.g. proton) therapy accuracy 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Investigate using TOF PET to enable </a:t>
            </a:r>
            <a:r>
              <a:rPr lang="en-US" sz="2000" b="1" i="1" dirty="0">
                <a:solidFill>
                  <a:schemeClr val="bg1"/>
                </a:solidFill>
              </a:rPr>
              <a:t>practical</a:t>
            </a:r>
            <a:r>
              <a:rPr lang="en-US" sz="2000" dirty="0">
                <a:solidFill>
                  <a:schemeClr val="bg1"/>
                </a:solidFill>
              </a:rPr>
              <a:t> real-time marker-less tumor motion tracking  - with targeted performance far beyond </a:t>
            </a:r>
            <a:r>
              <a:rPr lang="en-US" sz="2000" dirty="0" err="1">
                <a:solidFill>
                  <a:schemeClr val="bg1"/>
                </a:solidFill>
              </a:rPr>
              <a:t>Reflexion’s</a:t>
            </a:r>
            <a:r>
              <a:rPr lang="en-US" sz="2000" dirty="0">
                <a:solidFill>
                  <a:schemeClr val="bg1"/>
                </a:solidFill>
              </a:rPr>
              <a:t> X1 PET-</a:t>
            </a:r>
            <a:r>
              <a:rPr lang="en-US" sz="2000" dirty="0" err="1">
                <a:solidFill>
                  <a:schemeClr val="bg1"/>
                </a:solidFill>
              </a:rPr>
              <a:t>Linac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Current technologies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Existing technical gaps that impede the new and novel clinical/preclinical RT applications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New technologies we are developing to fill the gaps and enable the new and novel RT applications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D5A6E-44B6-E838-26E5-C4B7A343CBB1}"/>
              </a:ext>
            </a:extLst>
          </p:cNvPr>
          <p:cNvSpPr txBox="1"/>
          <p:nvPr/>
        </p:nvSpPr>
        <p:spPr>
          <a:xfrm>
            <a:off x="4870293" y="0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46BCE-2FAE-A348-BD8E-F77725602447}"/>
              </a:ext>
            </a:extLst>
          </p:cNvPr>
          <p:cNvSpPr txBox="1"/>
          <p:nvPr/>
        </p:nvSpPr>
        <p:spPr>
          <a:xfrm>
            <a:off x="196275" y="1119956"/>
            <a:ext cx="11810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FF00"/>
                </a:solidFill>
              </a:rPr>
              <a:t>Lab: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		</a:t>
            </a:r>
            <a:r>
              <a:rPr lang="en-US" sz="2000" dirty="0">
                <a:solidFill>
                  <a:schemeClr val="bg1"/>
                </a:solidFill>
              </a:rPr>
              <a:t>Nuclear Imaging Technology Development and Application Lab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rgbClr val="FFFF00"/>
                </a:solidFill>
              </a:rPr>
              <a:t>Research focus</a:t>
            </a:r>
            <a:r>
              <a:rPr lang="en-US" sz="2000" u="sng" dirty="0">
                <a:solidFill>
                  <a:srgbClr val="FFFF00"/>
                </a:solidFill>
              </a:rPr>
              <a:t>: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	Develop and apply advanced PET imaging technology to enable novel functional image-guided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photon and particle radiotherapy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157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F05BCA-89F3-18EB-F604-60FD3D90A5C7}"/>
              </a:ext>
            </a:extLst>
          </p:cNvPr>
          <p:cNvSpPr txBox="1"/>
          <p:nvPr/>
        </p:nvSpPr>
        <p:spPr>
          <a:xfrm>
            <a:off x="773816" y="149900"/>
            <a:ext cx="10237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FF00"/>
                </a:solidFill>
              </a:rPr>
              <a:t>Integrated small animal PET/CT/RT for preclinical radiation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81680-0A84-A6C6-4124-8141D3A20A1F}"/>
              </a:ext>
            </a:extLst>
          </p:cNvPr>
          <p:cNvSpPr txBox="1"/>
          <p:nvPr/>
        </p:nvSpPr>
        <p:spPr>
          <a:xfrm>
            <a:off x="365733" y="780099"/>
            <a:ext cx="2996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>
                <a:solidFill>
                  <a:schemeClr val="bg1"/>
                </a:solidFill>
              </a:rPr>
              <a:t>Current technology: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34160-72BB-A547-32CE-A809FE18B5C4}"/>
              </a:ext>
            </a:extLst>
          </p:cNvPr>
          <p:cNvSpPr txBox="1"/>
          <p:nvPr/>
        </p:nvSpPr>
        <p:spPr>
          <a:xfrm>
            <a:off x="457201" y="5069844"/>
            <a:ext cx="23537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 Technical gap: </a:t>
            </a:r>
            <a:endParaRPr lang="en-US" sz="2600" i="1" dirty="0"/>
          </a:p>
        </p:txBody>
      </p:sp>
      <p:pic>
        <p:nvPicPr>
          <p:cNvPr id="4" name="Picture 3" descr="Screen Shot 2016-03-24 at 9.14.16 PM.png">
            <a:extLst>
              <a:ext uri="{FF2B5EF4-FFF2-40B4-BE49-F238E27FC236}">
                <a16:creationId xmlns:a16="http://schemas.microsoft.com/office/drawing/2014/main" id="{A05E17F3-40D8-64CA-46B6-29C74BB3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57323"/>
            <a:ext cx="2501019" cy="2617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C:\Users\yshao.MDANDERSON\Pictures\My Lab\animal RT system\100_1498.JPG">
            <a:extLst>
              <a:ext uri="{FF2B5EF4-FFF2-40B4-BE49-F238E27FC236}">
                <a16:creationId xmlns:a16="http://schemas.microsoft.com/office/drawing/2014/main" id="{26467F9A-FEBE-B249-782A-CA6A6900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57323"/>
            <a:ext cx="3453206" cy="259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3CF527-C658-AAB0-DCB3-D99FB19220BD}"/>
              </a:ext>
            </a:extLst>
          </p:cNvPr>
          <p:cNvGrpSpPr>
            <a:grpSpLocks noChangeAspect="1"/>
          </p:cNvGrpSpPr>
          <p:nvPr/>
        </p:nvGrpSpPr>
        <p:grpSpPr>
          <a:xfrm>
            <a:off x="7924800" y="1557323"/>
            <a:ext cx="3669678" cy="2468880"/>
            <a:chOff x="6932612" y="1981200"/>
            <a:chExt cx="5029200" cy="3383537"/>
          </a:xfrm>
        </p:grpSpPr>
        <p:sp>
          <p:nvSpPr>
            <p:cNvPr id="8" name="TextBox 84">
              <a:extLst>
                <a:ext uri="{FF2B5EF4-FFF2-40B4-BE49-F238E27FC236}">
                  <a16:creationId xmlns:a16="http://schemas.microsoft.com/office/drawing/2014/main" id="{8B09CA09-7A7C-254E-D344-26E6725D0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5380" y="3465640"/>
              <a:ext cx="1197736" cy="35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Geneva" pitchFamily="123" charset="-128"/>
                </a:defRPr>
              </a:lvl9pPr>
            </a:lstStyle>
            <a:p>
              <a:pPr eaLnBrk="1" hangingPunct="1"/>
              <a:r>
                <a:rPr lang="en-US" altLang="en-US" sz="1100" b="1"/>
                <a:t>moving bed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8DDA8C-D157-7E44-5492-DADFFAF94118}"/>
                </a:ext>
              </a:extLst>
            </p:cNvPr>
            <p:cNvSpPr/>
            <p:nvPr/>
          </p:nvSpPr>
          <p:spPr bwMode="auto">
            <a:xfrm>
              <a:off x="9212680" y="2625510"/>
              <a:ext cx="317703" cy="2639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9F6EEB-76A4-40C1-FFE3-7118A2846AAB}"/>
                </a:ext>
              </a:extLst>
            </p:cNvPr>
            <p:cNvSpPr/>
            <p:nvPr/>
          </p:nvSpPr>
          <p:spPr bwMode="auto">
            <a:xfrm>
              <a:off x="9307242" y="2889431"/>
              <a:ext cx="64289" cy="3011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CD68BE-B704-1C60-40EC-C6E248A938D8}"/>
                </a:ext>
              </a:extLst>
            </p:cNvPr>
            <p:cNvCxnSpPr/>
            <p:nvPr/>
          </p:nvCxnSpPr>
          <p:spPr bwMode="auto">
            <a:xfrm>
              <a:off x="9339387" y="3235380"/>
              <a:ext cx="0" cy="21898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EC6655-899E-06F4-FF83-BCFC4825DD45}"/>
                </a:ext>
              </a:extLst>
            </p:cNvPr>
            <p:cNvCxnSpPr/>
            <p:nvPr/>
          </p:nvCxnSpPr>
          <p:spPr bwMode="auto">
            <a:xfrm>
              <a:off x="8478599" y="2853103"/>
              <a:ext cx="121143" cy="253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3CC0311-AC9E-99E5-6C4D-E1D798BC14CD}"/>
                </a:ext>
              </a:extLst>
            </p:cNvPr>
            <p:cNvSpPr/>
            <p:nvPr/>
          </p:nvSpPr>
          <p:spPr bwMode="auto">
            <a:xfrm>
              <a:off x="8627569" y="1981200"/>
              <a:ext cx="3190909" cy="450850"/>
            </a:xfrm>
            <a:prstGeom prst="roundRect">
              <a:avLst/>
            </a:prstGeom>
            <a:solidFill>
              <a:srgbClr val="CC6600"/>
            </a:soli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AD0CA24-6428-3BEC-556F-037A3E1C7143}"/>
                </a:ext>
              </a:extLst>
            </p:cNvPr>
            <p:cNvSpPr/>
            <p:nvPr/>
          </p:nvSpPr>
          <p:spPr bwMode="auto">
            <a:xfrm>
              <a:off x="8627569" y="4911729"/>
              <a:ext cx="3190907" cy="451396"/>
            </a:xfrm>
            <a:prstGeom prst="roundRect">
              <a:avLst/>
            </a:prstGeom>
            <a:solidFill>
              <a:srgbClr val="CC6600"/>
            </a:soli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7159D92-C4A1-0A08-F4D6-C31432D44596}"/>
                </a:ext>
              </a:extLst>
            </p:cNvPr>
            <p:cNvSpPr/>
            <p:nvPr/>
          </p:nvSpPr>
          <p:spPr bwMode="auto">
            <a:xfrm rot="5400000">
              <a:off x="10045151" y="3446465"/>
              <a:ext cx="3381925" cy="451397"/>
            </a:xfrm>
            <a:prstGeom prst="roundRect">
              <a:avLst>
                <a:gd name="adj" fmla="val 50000"/>
              </a:avLst>
            </a:prstGeom>
            <a:solidFill>
              <a:srgbClr val="CC6600"/>
            </a:soli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B2BABB-E311-ECF1-471A-34DB4D606640}"/>
                </a:ext>
              </a:extLst>
            </p:cNvPr>
            <p:cNvCxnSpPr/>
            <p:nvPr/>
          </p:nvCxnSpPr>
          <p:spPr bwMode="auto">
            <a:xfrm flipH="1" flipV="1">
              <a:off x="9078969" y="4205107"/>
              <a:ext cx="225708" cy="1505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9B675B-641A-4137-7C20-C0AE34396384}"/>
                </a:ext>
              </a:extLst>
            </p:cNvPr>
            <p:cNvSpPr/>
            <p:nvPr/>
          </p:nvSpPr>
          <p:spPr bwMode="auto">
            <a:xfrm>
              <a:off x="8898193" y="4658124"/>
              <a:ext cx="1167324" cy="2834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</a:rPr>
                <a:t>X-ray detector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896198-BE90-2C59-DFAA-47FF596A216F}"/>
                </a:ext>
              </a:extLst>
            </p:cNvPr>
            <p:cNvGrpSpPr/>
            <p:nvPr/>
          </p:nvGrpSpPr>
          <p:grpSpPr>
            <a:xfrm>
              <a:off x="6932612" y="3710904"/>
              <a:ext cx="2110522" cy="1653833"/>
              <a:chOff x="1905000" y="3832567"/>
              <a:chExt cx="2110522" cy="165383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D4CB08-68C1-8E06-BFF0-6AEFB90C3B18}"/>
                  </a:ext>
                </a:extLst>
              </p:cNvPr>
              <p:cNvSpPr/>
              <p:nvPr/>
            </p:nvSpPr>
            <p:spPr bwMode="auto">
              <a:xfrm rot="19140000">
                <a:off x="2377688" y="4322262"/>
                <a:ext cx="784334" cy="15888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9D0DF0-1328-AF53-6404-72ADC5FE8CED}"/>
                  </a:ext>
                </a:extLst>
              </p:cNvPr>
              <p:cNvSpPr/>
              <p:nvPr/>
            </p:nvSpPr>
            <p:spPr bwMode="auto">
              <a:xfrm>
                <a:off x="2574352" y="4068124"/>
                <a:ext cx="1441170" cy="17628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D766DB-8E7F-2F7C-5EFF-4CDEC973D0D9}"/>
                  </a:ext>
                </a:extLst>
              </p:cNvPr>
              <p:cNvSpPr/>
              <p:nvPr/>
            </p:nvSpPr>
            <p:spPr bwMode="auto">
              <a:xfrm>
                <a:off x="3929407" y="3832567"/>
                <a:ext cx="86112" cy="247102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EB09029-AA01-96D2-D6D9-E2BDDCF0CC1D}"/>
                  </a:ext>
                </a:extLst>
              </p:cNvPr>
              <p:cNvGrpSpPr/>
              <p:nvPr/>
            </p:nvGrpSpPr>
            <p:grpSpPr>
              <a:xfrm>
                <a:off x="1905000" y="5315180"/>
                <a:ext cx="1564972" cy="171220"/>
                <a:chOff x="1524000" y="5331741"/>
                <a:chExt cx="1447800" cy="1584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F81988-CDAB-8C26-837B-E4CAB24EED0A}"/>
                    </a:ext>
                  </a:extLst>
                </p:cNvPr>
                <p:cNvSpPr/>
                <p:nvPr/>
              </p:nvSpPr>
              <p:spPr bwMode="auto">
                <a:xfrm>
                  <a:off x="1676399" y="5332482"/>
                  <a:ext cx="1295401" cy="1569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AA908A5-B6BA-9183-81F1-CB1CF05827F7}"/>
                    </a:ext>
                  </a:extLst>
                </p:cNvPr>
                <p:cNvSpPr/>
                <p:nvPr/>
              </p:nvSpPr>
              <p:spPr bwMode="auto">
                <a:xfrm>
                  <a:off x="1600200" y="5331741"/>
                  <a:ext cx="45719" cy="158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C48870E-F6EF-2D30-CCCF-5EB721264034}"/>
                    </a:ext>
                  </a:extLst>
                </p:cNvPr>
                <p:cNvSpPr/>
                <p:nvPr/>
              </p:nvSpPr>
              <p:spPr bwMode="auto">
                <a:xfrm>
                  <a:off x="1524000" y="5331741"/>
                  <a:ext cx="45719" cy="158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9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BB7A06-4511-A47E-E108-31E04D17E62D}"/>
                </a:ext>
              </a:extLst>
            </p:cNvPr>
            <p:cNvSpPr/>
            <p:nvPr/>
          </p:nvSpPr>
          <p:spPr bwMode="auto">
            <a:xfrm>
              <a:off x="7206577" y="2829349"/>
              <a:ext cx="411835" cy="235396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5B3818E-141C-79B5-4D46-891EBA45BD47}"/>
                </a:ext>
              </a:extLst>
            </p:cNvPr>
            <p:cNvSpPr/>
            <p:nvPr/>
          </p:nvSpPr>
          <p:spPr bwMode="auto">
            <a:xfrm>
              <a:off x="9066212" y="2394423"/>
              <a:ext cx="981704" cy="451369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X-ray tube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FA987A-CB62-20B6-B3E8-4C6E5FE32FC0}"/>
                </a:ext>
              </a:extLst>
            </p:cNvPr>
            <p:cNvGrpSpPr/>
            <p:nvPr/>
          </p:nvGrpSpPr>
          <p:grpSpPr>
            <a:xfrm>
              <a:off x="9204122" y="3476710"/>
              <a:ext cx="616149" cy="197893"/>
              <a:chOff x="3633848" y="6163294"/>
              <a:chExt cx="570017" cy="106877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AB86C58-B78F-C282-5127-CFF4F2604E5E}"/>
                  </a:ext>
                </a:extLst>
              </p:cNvPr>
              <p:cNvSpPr/>
              <p:nvPr/>
            </p:nvSpPr>
            <p:spPr bwMode="auto">
              <a:xfrm>
                <a:off x="3800103" y="6163294"/>
                <a:ext cx="403762" cy="106877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C528416-D2E3-9C79-B22D-ABA29274A0DC}"/>
                  </a:ext>
                </a:extLst>
              </p:cNvPr>
              <p:cNvSpPr/>
              <p:nvPr/>
            </p:nvSpPr>
            <p:spPr bwMode="auto">
              <a:xfrm>
                <a:off x="3633848" y="6187044"/>
                <a:ext cx="166255" cy="83127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05004E-67D7-3D2F-5F7B-9D5377B660CD}"/>
                </a:ext>
              </a:extLst>
            </p:cNvPr>
            <p:cNvSpPr/>
            <p:nvPr/>
          </p:nvSpPr>
          <p:spPr bwMode="auto">
            <a:xfrm flipV="1">
              <a:off x="9066212" y="3666366"/>
              <a:ext cx="735831" cy="4571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AF1627-A782-C6AA-E9EC-34620295FE50}"/>
                </a:ext>
              </a:extLst>
            </p:cNvPr>
            <p:cNvSpPr/>
            <p:nvPr/>
          </p:nvSpPr>
          <p:spPr bwMode="auto">
            <a:xfrm flipV="1">
              <a:off x="7618412" y="3666364"/>
              <a:ext cx="2209800" cy="4571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E6D65A-9AC7-070C-6AC9-0AD2735CBD7A}"/>
              </a:ext>
            </a:extLst>
          </p:cNvPr>
          <p:cNvSpPr txBox="1"/>
          <p:nvPr/>
        </p:nvSpPr>
        <p:spPr>
          <a:xfrm>
            <a:off x="2979503" y="5531509"/>
            <a:ext cx="4930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CT image guidance only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No PET functional image guidance   </a:t>
            </a:r>
          </a:p>
        </p:txBody>
      </p:sp>
    </p:spTree>
    <p:extLst>
      <p:ext uri="{BB962C8B-B14F-4D97-AF65-F5344CB8AC3E}">
        <p14:creationId xmlns:p14="http://schemas.microsoft.com/office/powerpoint/2010/main" val="13770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15000" y="1664056"/>
            <a:ext cx="6110112" cy="3942909"/>
            <a:chOff x="6078714" y="1143000"/>
            <a:chExt cx="6110112" cy="3942909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33" b="-5457"/>
            <a:stretch>
              <a:fillRect/>
            </a:stretch>
          </p:blipFill>
          <p:spPr bwMode="auto">
            <a:xfrm>
              <a:off x="6768172" y="1981200"/>
              <a:ext cx="3529281" cy="1892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7122385" y="1143000"/>
              <a:ext cx="2457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Integrated PET/CT/RT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78714" y="4162579"/>
              <a:ext cx="61101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Onboard imaging for high precision 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Streamline imaging/radiation processes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Dynamic imaging &amp; motion-compensation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F23FDF-4D52-1E84-9653-89FD5960CAA7}"/>
              </a:ext>
            </a:extLst>
          </p:cNvPr>
          <p:cNvSpPr txBox="1"/>
          <p:nvPr/>
        </p:nvSpPr>
        <p:spPr>
          <a:xfrm>
            <a:off x="9274" y="335265"/>
            <a:ext cx="2574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Potential 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FAA6B-0FFD-9CD2-AA53-ED4DB049CCDD}"/>
              </a:ext>
            </a:extLst>
          </p:cNvPr>
          <p:cNvGrpSpPr/>
          <p:nvPr/>
        </p:nvGrpSpPr>
        <p:grpSpPr>
          <a:xfrm>
            <a:off x="732619" y="1556656"/>
            <a:ext cx="3913993" cy="4061597"/>
            <a:chOff x="732619" y="1066800"/>
            <a:chExt cx="3913993" cy="40615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F3B562-86DA-7B26-13B6-F7792BAF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8" r="-2499" b="48225"/>
            <a:stretch>
              <a:fillRect/>
            </a:stretch>
          </p:blipFill>
          <p:spPr bwMode="auto">
            <a:xfrm>
              <a:off x="912812" y="2057400"/>
              <a:ext cx="3733800" cy="187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F87C0-093C-02E9-2B21-9534525FCE04}"/>
                </a:ext>
              </a:extLst>
            </p:cNvPr>
            <p:cNvSpPr txBox="1"/>
            <p:nvPr/>
          </p:nvSpPr>
          <p:spPr>
            <a:xfrm>
              <a:off x="976173" y="1066800"/>
              <a:ext cx="3214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Separated PET/CT and CT/RT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FC719-F1EC-D512-CE86-7C918D346816}"/>
                </a:ext>
              </a:extLst>
            </p:cNvPr>
            <p:cNvSpPr txBox="1"/>
            <p:nvPr/>
          </p:nvSpPr>
          <p:spPr>
            <a:xfrm>
              <a:off x="732619" y="4205067"/>
              <a:ext cx="2725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l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Logistical issues</a:t>
              </a:r>
            </a:p>
            <a:p>
              <a:pPr marL="285750" indent="-285750" algn="l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Image co-registration</a:t>
              </a:r>
            </a:p>
            <a:p>
              <a:pPr marL="285750" indent="-285750" algn="l">
                <a:buFont typeface="Arial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Limited imaging options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274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7"/>
    </mc:Choice>
    <mc:Fallback xmlns="">
      <p:transition spd="slow" advTm="2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8956A-BEF3-F1BE-6D3C-75A33252434F}"/>
              </a:ext>
            </a:extLst>
          </p:cNvPr>
          <p:cNvSpPr txBox="1"/>
          <p:nvPr/>
        </p:nvSpPr>
        <p:spPr>
          <a:xfrm>
            <a:off x="4067233" y="600219"/>
            <a:ext cx="37072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i="1" dirty="0">
                <a:solidFill>
                  <a:schemeClr val="bg1"/>
                </a:solidFill>
              </a:rPr>
              <a:t>New enabling technology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1CCAF9-173A-01D1-1736-8711EE8FCEFB}"/>
              </a:ext>
            </a:extLst>
          </p:cNvPr>
          <p:cNvSpPr/>
          <p:nvPr/>
        </p:nvSpPr>
        <p:spPr bwMode="auto">
          <a:xfrm>
            <a:off x="8521077" y="3087691"/>
            <a:ext cx="317703" cy="26392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63F1D7-DB20-8F1F-E8C7-DEC9265C093A}"/>
              </a:ext>
            </a:extLst>
          </p:cNvPr>
          <p:cNvSpPr/>
          <p:nvPr/>
        </p:nvSpPr>
        <p:spPr bwMode="auto">
          <a:xfrm>
            <a:off x="8615639" y="3351612"/>
            <a:ext cx="64289" cy="30113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DC7379-9749-1023-4B88-E67CD2BD7F8B}"/>
              </a:ext>
            </a:extLst>
          </p:cNvPr>
          <p:cNvGrpSpPr/>
          <p:nvPr/>
        </p:nvGrpSpPr>
        <p:grpSpPr>
          <a:xfrm>
            <a:off x="7723615" y="3652746"/>
            <a:ext cx="494201" cy="741302"/>
            <a:chOff x="5710547" y="2947618"/>
            <a:chExt cx="457200" cy="685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AD2AF6-3221-DA48-3CCB-8FE4F63A39D9}"/>
                </a:ext>
              </a:extLst>
            </p:cNvPr>
            <p:cNvSpPr/>
            <p:nvPr/>
          </p:nvSpPr>
          <p:spPr bwMode="auto">
            <a:xfrm>
              <a:off x="57105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BFAFDD-67C8-DEEE-D5D7-837DC0C730E8}"/>
                </a:ext>
              </a:extLst>
            </p:cNvPr>
            <p:cNvSpPr/>
            <p:nvPr/>
          </p:nvSpPr>
          <p:spPr bwMode="auto">
            <a:xfrm>
              <a:off x="57867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93E8B2-AF33-9F68-D8B8-6E6DC3FECDDF}"/>
                </a:ext>
              </a:extLst>
            </p:cNvPr>
            <p:cNvSpPr/>
            <p:nvPr/>
          </p:nvSpPr>
          <p:spPr bwMode="auto">
            <a:xfrm>
              <a:off x="58629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99981F-EF8E-0E04-6A76-5F9985D91D80}"/>
                </a:ext>
              </a:extLst>
            </p:cNvPr>
            <p:cNvSpPr/>
            <p:nvPr/>
          </p:nvSpPr>
          <p:spPr bwMode="auto">
            <a:xfrm>
              <a:off x="59391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B3365A-E5DB-88F8-3F3D-2028713B7B37}"/>
                </a:ext>
              </a:extLst>
            </p:cNvPr>
            <p:cNvSpPr/>
            <p:nvPr/>
          </p:nvSpPr>
          <p:spPr bwMode="auto">
            <a:xfrm>
              <a:off x="60153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45F8A-7753-09E3-55D6-EF9915115F98}"/>
                </a:ext>
              </a:extLst>
            </p:cNvPr>
            <p:cNvSpPr/>
            <p:nvPr/>
          </p:nvSpPr>
          <p:spPr bwMode="auto">
            <a:xfrm>
              <a:off x="6091547" y="2947618"/>
              <a:ext cx="7620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3A4768-44C3-6BD2-B8C6-DDBDF6557D0E}"/>
              </a:ext>
            </a:extLst>
          </p:cNvPr>
          <p:cNvSpPr/>
          <p:nvPr/>
        </p:nvSpPr>
        <p:spPr bwMode="auto">
          <a:xfrm>
            <a:off x="6904760" y="4173085"/>
            <a:ext cx="818856" cy="216214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Linear stage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5CB0F-02F3-010A-CED4-C6E52B1E00BA}"/>
              </a:ext>
            </a:extLst>
          </p:cNvPr>
          <p:cNvSpPr txBox="1"/>
          <p:nvPr/>
        </p:nvSpPr>
        <p:spPr>
          <a:xfrm>
            <a:off x="8374609" y="4272181"/>
            <a:ext cx="91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moving 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97620-5E4C-6996-C9C2-79B58B202CFA}"/>
              </a:ext>
            </a:extLst>
          </p:cNvPr>
          <p:cNvSpPr txBox="1"/>
          <p:nvPr/>
        </p:nvSpPr>
        <p:spPr>
          <a:xfrm>
            <a:off x="7384009" y="3281581"/>
            <a:ext cx="533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PET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62E9EE-99B3-32F0-3DAC-9CBA510152AC}"/>
              </a:ext>
            </a:extLst>
          </p:cNvPr>
          <p:cNvCxnSpPr/>
          <p:nvPr/>
        </p:nvCxnSpPr>
        <p:spPr bwMode="auto">
          <a:xfrm>
            <a:off x="8647784" y="3697561"/>
            <a:ext cx="0" cy="2189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C3C85D-3CF7-C8E8-3D8B-A1A6DC4761F2}"/>
              </a:ext>
            </a:extLst>
          </p:cNvPr>
          <p:cNvCxnSpPr/>
          <p:nvPr/>
        </p:nvCxnSpPr>
        <p:spPr bwMode="auto">
          <a:xfrm>
            <a:off x="7786996" y="3315284"/>
            <a:ext cx="121143" cy="253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F56563-6E2A-374C-246F-AAB22908AB17}"/>
              </a:ext>
            </a:extLst>
          </p:cNvPr>
          <p:cNvSpPr/>
          <p:nvPr/>
        </p:nvSpPr>
        <p:spPr bwMode="auto">
          <a:xfrm>
            <a:off x="7935966" y="2443381"/>
            <a:ext cx="3190909" cy="450850"/>
          </a:xfrm>
          <a:prstGeom prst="roundRect">
            <a:avLst/>
          </a:pr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7F392-174A-C712-4946-ECD88124C1D4}"/>
              </a:ext>
            </a:extLst>
          </p:cNvPr>
          <p:cNvSpPr/>
          <p:nvPr/>
        </p:nvSpPr>
        <p:spPr bwMode="auto">
          <a:xfrm>
            <a:off x="7935966" y="5373910"/>
            <a:ext cx="3190907" cy="451396"/>
          </a:xfrm>
          <a:prstGeom prst="roundRect">
            <a:avLst/>
          </a:pr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EF7FED6-3303-6903-7A3C-B662E6B6F095}"/>
              </a:ext>
            </a:extLst>
          </p:cNvPr>
          <p:cNvSpPr/>
          <p:nvPr/>
        </p:nvSpPr>
        <p:spPr bwMode="auto">
          <a:xfrm rot="5400000">
            <a:off x="9353548" y="3908646"/>
            <a:ext cx="3381925" cy="451397"/>
          </a:xfrm>
          <a:prstGeom prst="roundRect">
            <a:avLst>
              <a:gd name="adj" fmla="val 50000"/>
            </a:avLst>
          </a:prstGeom>
          <a:solidFill>
            <a:srgbClr val="CC6600"/>
          </a:solidFill>
          <a:ln w="9525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2103A-B9DE-ED2F-0BA9-7427B397E76C}"/>
              </a:ext>
            </a:extLst>
          </p:cNvPr>
          <p:cNvCxnSpPr/>
          <p:nvPr/>
        </p:nvCxnSpPr>
        <p:spPr bwMode="auto">
          <a:xfrm flipH="1" flipV="1">
            <a:off x="8387366" y="4667288"/>
            <a:ext cx="225708" cy="150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8FDFC-C477-DD80-390C-947F1AD3DD42}"/>
              </a:ext>
            </a:extLst>
          </p:cNvPr>
          <p:cNvSpPr/>
          <p:nvPr/>
        </p:nvSpPr>
        <p:spPr bwMode="auto">
          <a:xfrm>
            <a:off x="8206590" y="5120306"/>
            <a:ext cx="922078" cy="2488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X-ray detector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2D6BC4-F17D-903F-DE7F-A2EF9E09E87A}"/>
              </a:ext>
            </a:extLst>
          </p:cNvPr>
          <p:cNvGrpSpPr/>
          <p:nvPr/>
        </p:nvGrpSpPr>
        <p:grpSpPr>
          <a:xfrm>
            <a:off x="6241009" y="4173085"/>
            <a:ext cx="2110522" cy="1653833"/>
            <a:chOff x="1905000" y="3832567"/>
            <a:chExt cx="2110522" cy="16538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61138E-5592-B631-CCB2-DAA1FAD08432}"/>
                </a:ext>
              </a:extLst>
            </p:cNvPr>
            <p:cNvSpPr/>
            <p:nvPr/>
          </p:nvSpPr>
          <p:spPr bwMode="auto">
            <a:xfrm rot="19140000">
              <a:off x="2377688" y="4322262"/>
              <a:ext cx="784334" cy="15888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3D45D4-9F32-1055-93AB-8AA517A6F790}"/>
                </a:ext>
              </a:extLst>
            </p:cNvPr>
            <p:cNvSpPr/>
            <p:nvPr/>
          </p:nvSpPr>
          <p:spPr bwMode="auto">
            <a:xfrm>
              <a:off x="2574352" y="4068124"/>
              <a:ext cx="1441170" cy="17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4AE773-313E-82EF-3BFF-9D51CBF5422D}"/>
                </a:ext>
              </a:extLst>
            </p:cNvPr>
            <p:cNvSpPr/>
            <p:nvPr/>
          </p:nvSpPr>
          <p:spPr bwMode="auto">
            <a:xfrm>
              <a:off x="3929407" y="3832567"/>
              <a:ext cx="86112" cy="24710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0735C8-FD2D-941E-94DD-3FD8062E839C}"/>
                </a:ext>
              </a:extLst>
            </p:cNvPr>
            <p:cNvGrpSpPr/>
            <p:nvPr/>
          </p:nvGrpSpPr>
          <p:grpSpPr>
            <a:xfrm>
              <a:off x="1905000" y="5315180"/>
              <a:ext cx="1564972" cy="171220"/>
              <a:chOff x="1524000" y="5331741"/>
              <a:chExt cx="1447800" cy="1584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C5053D-CBE7-EBFB-1F32-87A969EF9F42}"/>
                  </a:ext>
                </a:extLst>
              </p:cNvPr>
              <p:cNvSpPr/>
              <p:nvPr/>
            </p:nvSpPr>
            <p:spPr bwMode="auto">
              <a:xfrm>
                <a:off x="1676399" y="5332482"/>
                <a:ext cx="1295401" cy="15691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E928F6-D11E-C2C5-6BB8-9F1BC84F62A0}"/>
                  </a:ext>
                </a:extLst>
              </p:cNvPr>
              <p:cNvSpPr/>
              <p:nvPr/>
            </p:nvSpPr>
            <p:spPr bwMode="auto">
              <a:xfrm>
                <a:off x="1600200" y="5331741"/>
                <a:ext cx="45719" cy="1584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95B078-C257-3E26-B609-805B6EBCB5D3}"/>
                  </a:ext>
                </a:extLst>
              </p:cNvPr>
              <p:cNvSpPr/>
              <p:nvPr/>
            </p:nvSpPr>
            <p:spPr bwMode="auto">
              <a:xfrm>
                <a:off x="1524000" y="5331741"/>
                <a:ext cx="45719" cy="158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C96DA1-ACB3-CDA4-2618-A0C518DD18D5}"/>
              </a:ext>
            </a:extLst>
          </p:cNvPr>
          <p:cNvSpPr/>
          <p:nvPr/>
        </p:nvSpPr>
        <p:spPr bwMode="auto">
          <a:xfrm>
            <a:off x="6514974" y="3291530"/>
            <a:ext cx="411835" cy="23539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2AFB54B-A739-CE95-DD42-AEEAC1F3FE15}"/>
              </a:ext>
            </a:extLst>
          </p:cNvPr>
          <p:cNvSpPr/>
          <p:nvPr/>
        </p:nvSpPr>
        <p:spPr bwMode="auto">
          <a:xfrm>
            <a:off x="8374609" y="2856604"/>
            <a:ext cx="981704" cy="451369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X-ray tube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5D7120-CFCB-E491-C24D-13DC5195E118}"/>
              </a:ext>
            </a:extLst>
          </p:cNvPr>
          <p:cNvGrpSpPr/>
          <p:nvPr/>
        </p:nvGrpSpPr>
        <p:grpSpPr>
          <a:xfrm>
            <a:off x="8512519" y="3938891"/>
            <a:ext cx="616149" cy="197893"/>
            <a:chOff x="3633848" y="6163294"/>
            <a:chExt cx="570017" cy="106877"/>
          </a:xfrm>
          <a:solidFill>
            <a:schemeClr val="bg1">
              <a:lumMod val="9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F881BC-55CE-3D6A-16FE-7669CB6C5F8D}"/>
                </a:ext>
              </a:extLst>
            </p:cNvPr>
            <p:cNvSpPr/>
            <p:nvPr/>
          </p:nvSpPr>
          <p:spPr bwMode="auto">
            <a:xfrm>
              <a:off x="3800103" y="6163294"/>
              <a:ext cx="403762" cy="10687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D5289A-4CBD-BA3C-9D92-1E82FD8C3438}"/>
                </a:ext>
              </a:extLst>
            </p:cNvPr>
            <p:cNvSpPr/>
            <p:nvPr/>
          </p:nvSpPr>
          <p:spPr bwMode="auto">
            <a:xfrm>
              <a:off x="3633848" y="6187044"/>
              <a:ext cx="166255" cy="8312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8ED13A4-819E-C0B3-970D-9E99940424CE}"/>
              </a:ext>
            </a:extLst>
          </p:cNvPr>
          <p:cNvSpPr/>
          <p:nvPr/>
        </p:nvSpPr>
        <p:spPr bwMode="auto">
          <a:xfrm>
            <a:off x="7728430" y="3838952"/>
            <a:ext cx="494201" cy="368890"/>
          </a:xfrm>
          <a:prstGeom prst="rect">
            <a:avLst/>
          </a:prstGeom>
          <a:solidFill>
            <a:schemeClr val="bg1">
              <a:lumMod val="65000"/>
              <a:alpha val="79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FCAD9-8FF7-B0BC-9EF1-3FECBB43295D}"/>
              </a:ext>
            </a:extLst>
          </p:cNvPr>
          <p:cNvSpPr/>
          <p:nvPr/>
        </p:nvSpPr>
        <p:spPr bwMode="auto">
          <a:xfrm flipV="1">
            <a:off x="8374609" y="4128547"/>
            <a:ext cx="735831" cy="45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A07F89-077B-F9C7-CF79-1166D12923FC}"/>
              </a:ext>
            </a:extLst>
          </p:cNvPr>
          <p:cNvSpPr/>
          <p:nvPr/>
        </p:nvSpPr>
        <p:spPr bwMode="auto">
          <a:xfrm flipV="1">
            <a:off x="6926809" y="4128545"/>
            <a:ext cx="2209800" cy="45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8CB7FB-CBC1-2398-D05D-433E21D45E59}"/>
              </a:ext>
            </a:extLst>
          </p:cNvPr>
          <p:cNvGrpSpPr/>
          <p:nvPr/>
        </p:nvGrpSpPr>
        <p:grpSpPr>
          <a:xfrm>
            <a:off x="108557" y="2407508"/>
            <a:ext cx="4728700" cy="3018073"/>
            <a:chOff x="338338" y="2113630"/>
            <a:chExt cx="4728700" cy="3018073"/>
          </a:xfrm>
        </p:grpSpPr>
        <p:sp>
          <p:nvSpPr>
            <p:cNvPr id="39" name="Text Placeholder 6">
              <a:extLst>
                <a:ext uri="{FF2B5EF4-FFF2-40B4-BE49-F238E27FC236}">
                  <a16:creationId xmlns:a16="http://schemas.microsoft.com/office/drawing/2014/main" id="{1BAAD58F-CDBC-07B9-C3BF-FF55DFA8C33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4061" y="2388394"/>
              <a:ext cx="4577255" cy="2468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</a:pPr>
              <a:r>
                <a:rPr lang="en-US" altLang="en-US" sz="2400" b="1" dirty="0">
                  <a:solidFill>
                    <a:schemeClr val="bg1"/>
                  </a:solidFill>
                  <a:cs typeface="Helvetica Light" pitchFamily="123" charset="0"/>
                </a:rPr>
                <a:t>Development of an insert PET</a:t>
              </a:r>
            </a:p>
            <a:p>
              <a:pPr marL="0" indent="0" algn="ctr" eaLnBrk="1" hangingPunct="1">
                <a:buNone/>
              </a:pPr>
              <a:r>
                <a:rPr lang="en-US" altLang="en-US" sz="2400" dirty="0">
                  <a:solidFill>
                    <a:srgbClr val="FF0000"/>
                  </a:solidFill>
                  <a:cs typeface="Helvetica Light" pitchFamily="123" charset="0"/>
                </a:rPr>
                <a:t>(Compact and lightweight)</a:t>
              </a:r>
            </a:p>
            <a:p>
              <a:pPr marL="0" indent="0" algn="ctr" eaLnBrk="1" hangingPunct="1">
                <a:buNone/>
              </a:pPr>
              <a:endParaRPr lang="en-US" altLang="en-US" sz="2400" b="1" dirty="0">
                <a:solidFill>
                  <a:schemeClr val="bg1"/>
                </a:solidFill>
                <a:cs typeface="Helvetica Light" pitchFamily="123" charset="0"/>
              </a:endParaRPr>
            </a:p>
            <a:p>
              <a:pPr marL="0" indent="0" algn="ctr" eaLnBrk="1" hangingPunct="1">
                <a:buNone/>
              </a:pPr>
              <a:r>
                <a:rPr lang="en-US" altLang="en-US" sz="2400" b="1" dirty="0">
                  <a:solidFill>
                    <a:schemeClr val="bg1"/>
                  </a:solidFill>
                  <a:cs typeface="Helvetica Light" pitchFamily="123" charset="0"/>
                </a:rPr>
                <a:t>Integrate PET with CT/RT</a:t>
              </a:r>
            </a:p>
            <a:p>
              <a:pPr marL="0" indent="0" algn="ctr" eaLnBrk="1" hangingPunct="1">
                <a:buNone/>
              </a:pPr>
              <a:endParaRPr lang="en-US" altLang="en-US" sz="2400" b="1" dirty="0">
                <a:solidFill>
                  <a:schemeClr val="bg1"/>
                </a:solidFill>
                <a:cs typeface="Helvetica Light" pitchFamily="123" charset="0"/>
              </a:endParaRPr>
            </a:p>
            <a:p>
              <a:pPr marL="0" indent="0" algn="ctr" eaLnBrk="1" hangingPunct="1">
                <a:buNone/>
              </a:pPr>
              <a:r>
                <a:rPr lang="en-US" altLang="en-US" sz="2400" b="1" dirty="0">
                  <a:solidFill>
                    <a:schemeClr val="bg1"/>
                  </a:solidFill>
                  <a:cs typeface="Helvetica Light" pitchFamily="123" charset="0"/>
                </a:rPr>
                <a:t>Evaluate PET/CT/RT</a:t>
              </a:r>
            </a:p>
            <a:p>
              <a:pPr eaLnBrk="1" hangingPunct="1">
                <a:spcBef>
                  <a:spcPts val="1400"/>
                </a:spcBef>
              </a:pPr>
              <a:endParaRPr lang="en-US" altLang="en-US" sz="2000" b="1" i="1" dirty="0">
                <a:solidFill>
                  <a:srgbClr val="FFFF00"/>
                </a:solidFill>
                <a:cs typeface="Helvetica Light" pitchFamily="123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B0BB938-2AED-B919-758D-32ED19395EAF}"/>
                </a:ext>
              </a:extLst>
            </p:cNvPr>
            <p:cNvSpPr/>
            <p:nvPr/>
          </p:nvSpPr>
          <p:spPr bwMode="auto">
            <a:xfrm>
              <a:off x="338338" y="2113630"/>
              <a:ext cx="4728700" cy="3018073"/>
            </a:xfrm>
            <a:prstGeom prst="round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020A7A7-76EF-1063-B699-F58FD042F27D}"/>
              </a:ext>
            </a:extLst>
          </p:cNvPr>
          <p:cNvSpPr/>
          <p:nvPr/>
        </p:nvSpPr>
        <p:spPr>
          <a:xfrm>
            <a:off x="5791200" y="2167467"/>
            <a:ext cx="5706533" cy="386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7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5534 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35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1E8FC1E-5434-CEEF-3B1F-B3E4E0596968}"/>
              </a:ext>
            </a:extLst>
          </p:cNvPr>
          <p:cNvGrpSpPr/>
          <p:nvPr/>
        </p:nvGrpSpPr>
        <p:grpSpPr>
          <a:xfrm>
            <a:off x="5817918" y="353486"/>
            <a:ext cx="2397028" cy="2664624"/>
            <a:chOff x="6414076" y="673545"/>
            <a:chExt cx="2397028" cy="266462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CBC1F16-432E-442F-680E-946CC188F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2" t="17727" r="35653" b="15910"/>
            <a:stretch/>
          </p:blipFill>
          <p:spPr>
            <a:xfrm>
              <a:off x="6414076" y="1147951"/>
              <a:ext cx="2397028" cy="219021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2DEDB1-E3BF-BFC4-87C7-ACD613A1A00D}"/>
                </a:ext>
              </a:extLst>
            </p:cNvPr>
            <p:cNvSpPr txBox="1"/>
            <p:nvPr/>
          </p:nvSpPr>
          <p:spPr>
            <a:xfrm>
              <a:off x="6541399" y="673545"/>
              <a:ext cx="2142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 PET detector panel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E8B755-CE80-E583-ABB6-B769120974CE}"/>
              </a:ext>
            </a:extLst>
          </p:cNvPr>
          <p:cNvGrpSpPr/>
          <p:nvPr/>
        </p:nvGrpSpPr>
        <p:grpSpPr>
          <a:xfrm>
            <a:off x="610032" y="394967"/>
            <a:ext cx="2200200" cy="2679101"/>
            <a:chOff x="3938764" y="677389"/>
            <a:chExt cx="2200200" cy="2679101"/>
          </a:xfrm>
        </p:grpSpPr>
        <p:pic>
          <p:nvPicPr>
            <p:cNvPr id="96" name="Picture 95" descr="IMG_3350.jpg">
              <a:extLst>
                <a:ext uri="{FF2B5EF4-FFF2-40B4-BE49-F238E27FC236}">
                  <a16:creationId xmlns:a16="http://schemas.microsoft.com/office/drawing/2014/main" id="{CB15F8E0-D52C-67F2-08AE-377DDFAC0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5" t="26129" r="45441" b="12536"/>
            <a:stretch/>
          </p:blipFill>
          <p:spPr>
            <a:xfrm flipH="1">
              <a:off x="3938764" y="1151509"/>
              <a:ext cx="2200200" cy="220498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71720E-FDD3-2975-7232-C9363E955DD3}"/>
                </a:ext>
              </a:extLst>
            </p:cNvPr>
            <p:cNvSpPr txBox="1"/>
            <p:nvPr/>
          </p:nvSpPr>
          <p:spPr>
            <a:xfrm>
              <a:off x="4183245" y="677389"/>
              <a:ext cx="17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Scintillator array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1BDBB9-793A-2E31-CEB2-0488D60C2032}"/>
              </a:ext>
            </a:extLst>
          </p:cNvPr>
          <p:cNvGrpSpPr/>
          <p:nvPr/>
        </p:nvGrpSpPr>
        <p:grpSpPr>
          <a:xfrm>
            <a:off x="561117" y="3235033"/>
            <a:ext cx="2738911" cy="3314182"/>
            <a:chOff x="9137238" y="12484"/>
            <a:chExt cx="2738911" cy="3314182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9BCE029-7545-C08B-168E-76D10586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142412" y="782772"/>
              <a:ext cx="2733737" cy="2543894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E39B5A4-9A1A-C564-1E01-51ADA6CFA45A}"/>
                </a:ext>
              </a:extLst>
            </p:cNvPr>
            <p:cNvSpPr txBox="1"/>
            <p:nvPr/>
          </p:nvSpPr>
          <p:spPr>
            <a:xfrm>
              <a:off x="9137238" y="12484"/>
              <a:ext cx="2673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 FOV</a:t>
              </a:r>
              <a:r>
                <a:rPr lang="en-US" dirty="0"/>
                <a:t>: </a:t>
              </a:r>
              <a:r>
                <a:rPr lang="en-US" dirty="0">
                  <a:solidFill>
                    <a:srgbClr val="FFC000"/>
                  </a:solidFill>
                </a:rPr>
                <a:t>8cm &amp; 3.5cm</a:t>
              </a:r>
            </a:p>
            <a:p>
              <a:pPr algn="l"/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Light weight</a:t>
              </a:r>
              <a:r>
                <a:rPr lang="en-US" dirty="0"/>
                <a:t>: </a:t>
              </a:r>
              <a:r>
                <a:rPr lang="en-US" dirty="0">
                  <a:solidFill>
                    <a:srgbClr val="FFC000"/>
                  </a:solidFill>
                </a:rPr>
                <a:t>6.5 kg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93145-4349-84D5-E319-4AE6822C390B}"/>
              </a:ext>
            </a:extLst>
          </p:cNvPr>
          <p:cNvGrpSpPr>
            <a:grpSpLocks noChangeAspect="1"/>
          </p:cNvGrpSpPr>
          <p:nvPr/>
        </p:nvGrpSpPr>
        <p:grpSpPr>
          <a:xfrm>
            <a:off x="8104556" y="3412202"/>
            <a:ext cx="3283089" cy="3134517"/>
            <a:chOff x="614027" y="644193"/>
            <a:chExt cx="5128448" cy="5569615"/>
          </a:xfrm>
        </p:grpSpPr>
        <p:pic>
          <p:nvPicPr>
            <p:cNvPr id="106" name="Picture 105" descr="A picture containing indoor, wall, appliance&#10;&#10;Description automatically generated">
              <a:extLst>
                <a:ext uri="{FF2B5EF4-FFF2-40B4-BE49-F238E27FC236}">
                  <a16:creationId xmlns:a16="http://schemas.microsoft.com/office/drawing/2014/main" id="{A6358059-1CBF-5186-61E4-BE8F02E0E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980" r="13960" b="-1"/>
            <a:stretch/>
          </p:blipFill>
          <p:spPr>
            <a:xfrm>
              <a:off x="614027" y="644193"/>
              <a:ext cx="5128448" cy="5569615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0BD5A5-B920-2AA4-B5C5-3084E1EE06D0}"/>
                </a:ext>
              </a:extLst>
            </p:cNvPr>
            <p:cNvSpPr txBox="1"/>
            <p:nvPr/>
          </p:nvSpPr>
          <p:spPr>
            <a:xfrm>
              <a:off x="3861904" y="3588358"/>
              <a:ext cx="686113" cy="52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PET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9743CC7-DBDB-0A89-0816-65970FB94ECD}"/>
                </a:ext>
              </a:extLst>
            </p:cNvPr>
            <p:cNvSpPr txBox="1"/>
            <p:nvPr/>
          </p:nvSpPr>
          <p:spPr>
            <a:xfrm>
              <a:off x="3458810" y="2664767"/>
              <a:ext cx="1403722" cy="52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X-ray tube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9703BE9-9092-E84C-2C47-EC2D4A44FB1D}"/>
                </a:ext>
              </a:extLst>
            </p:cNvPr>
            <p:cNvSpPr txBox="1"/>
            <p:nvPr/>
          </p:nvSpPr>
          <p:spPr>
            <a:xfrm>
              <a:off x="3719263" y="4171703"/>
              <a:ext cx="1832834" cy="52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X-ray detector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788D498-9184-B24C-72ED-F65F0DB2240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972446" y="2590626"/>
              <a:ext cx="539222" cy="314252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3965FDD-1829-5BCA-0148-A493DB22ABA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638384" y="3209853"/>
              <a:ext cx="1161377" cy="609338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46CBD04-5F1C-DA25-9A31-BA6A3B37AE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34781" y="4363457"/>
              <a:ext cx="964980" cy="34837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264" name="Group 11263">
            <a:extLst>
              <a:ext uri="{FF2B5EF4-FFF2-40B4-BE49-F238E27FC236}">
                <a16:creationId xmlns:a16="http://schemas.microsoft.com/office/drawing/2014/main" id="{4E23A092-961C-4628-204A-1D0A2324303F}"/>
              </a:ext>
            </a:extLst>
          </p:cNvPr>
          <p:cNvGrpSpPr/>
          <p:nvPr/>
        </p:nvGrpSpPr>
        <p:grpSpPr>
          <a:xfrm>
            <a:off x="4261053" y="3592065"/>
            <a:ext cx="2599832" cy="2878007"/>
            <a:chOff x="22298" y="3706901"/>
            <a:chExt cx="2599832" cy="287800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D08977A-C265-EB67-7AF0-E521C692AF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98" y="4365909"/>
              <a:ext cx="2599832" cy="2218999"/>
              <a:chOff x="7397193" y="1358312"/>
              <a:chExt cx="3541069" cy="3022361"/>
            </a:xfrm>
          </p:grpSpPr>
          <p:pic>
            <p:nvPicPr>
              <p:cNvPr id="116" name="Picture 115" descr="A picture containing red, dark, close&#10;&#10;Description automatically generated">
                <a:extLst>
                  <a:ext uri="{FF2B5EF4-FFF2-40B4-BE49-F238E27FC236}">
                    <a16:creationId xmlns:a16="http://schemas.microsoft.com/office/drawing/2014/main" id="{B2BE7844-1FDA-752E-7949-B6369501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5107" y="1750695"/>
                <a:ext cx="2364105" cy="2364105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B10C819-A063-7E90-C560-7B645175CD4D}"/>
                  </a:ext>
                </a:extLst>
              </p:cNvPr>
              <p:cNvSpPr txBox="1"/>
              <p:nvPr/>
            </p:nvSpPr>
            <p:spPr>
              <a:xfrm>
                <a:off x="9933484" y="3177070"/>
                <a:ext cx="1004778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1.0 mm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B51CFD2-D27B-D3F9-6FD4-3BFEEF99489B}"/>
                  </a:ext>
                </a:extLst>
              </p:cNvPr>
              <p:cNvSpPr txBox="1"/>
              <p:nvPr/>
            </p:nvSpPr>
            <p:spPr>
              <a:xfrm>
                <a:off x="8665054" y="3961469"/>
                <a:ext cx="686009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1.35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87A0D20-3C73-5F60-D4FE-5B7809B9734C}"/>
                  </a:ext>
                </a:extLst>
              </p:cNvPr>
              <p:cNvSpPr txBox="1"/>
              <p:nvPr/>
            </p:nvSpPr>
            <p:spPr>
              <a:xfrm>
                <a:off x="9925561" y="1989373"/>
                <a:ext cx="686009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0.75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F1C65C1-1D26-2A15-C569-9724355C1614}"/>
                  </a:ext>
                </a:extLst>
              </p:cNvPr>
              <p:cNvSpPr txBox="1"/>
              <p:nvPr/>
            </p:nvSpPr>
            <p:spPr>
              <a:xfrm>
                <a:off x="7447429" y="3324561"/>
                <a:ext cx="561557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1.7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3274306-6E4D-2658-CD77-C568E1793E5E}"/>
                  </a:ext>
                </a:extLst>
              </p:cNvPr>
              <p:cNvSpPr txBox="1"/>
              <p:nvPr/>
            </p:nvSpPr>
            <p:spPr>
              <a:xfrm>
                <a:off x="7397193" y="2032481"/>
                <a:ext cx="561557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2.0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A33FF75-22FA-7099-CA86-D136A6136310}"/>
                  </a:ext>
                </a:extLst>
              </p:cNvPr>
              <p:cNvSpPr txBox="1"/>
              <p:nvPr/>
            </p:nvSpPr>
            <p:spPr>
              <a:xfrm>
                <a:off x="8661404" y="1358312"/>
                <a:ext cx="561557" cy="41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2.4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57936FD-1482-CFDE-E0F6-3B1D40A38E73}"/>
                </a:ext>
              </a:extLst>
            </p:cNvPr>
            <p:cNvSpPr txBox="1"/>
            <p:nvPr/>
          </p:nvSpPr>
          <p:spPr>
            <a:xfrm>
              <a:off x="296262" y="3706901"/>
              <a:ext cx="2058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PET phantom image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33615B-7BFC-5BC8-ED34-8CF0C79F0C78}"/>
              </a:ext>
            </a:extLst>
          </p:cNvPr>
          <p:cNvGrpSpPr/>
          <p:nvPr/>
        </p:nvGrpSpPr>
        <p:grpSpPr>
          <a:xfrm>
            <a:off x="3089577" y="394967"/>
            <a:ext cx="2226739" cy="2695801"/>
            <a:chOff x="3089577" y="733627"/>
            <a:chExt cx="2226739" cy="26958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5CB20A-8FB4-F6B2-1CA8-6DEFBF864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3" r="11717"/>
            <a:stretch/>
          </p:blipFill>
          <p:spPr>
            <a:xfrm>
              <a:off x="3089577" y="1224447"/>
              <a:ext cx="2226739" cy="22049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1A1482-DAE4-E58A-B71B-3F61B0F3D7EF}"/>
                </a:ext>
              </a:extLst>
            </p:cNvPr>
            <p:cNvSpPr txBox="1"/>
            <p:nvPr/>
          </p:nvSpPr>
          <p:spPr>
            <a:xfrm>
              <a:off x="3763740" y="733627"/>
              <a:ext cx="985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detector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4FAA9-B3A9-F29D-2A59-95A0B0B16A4D}"/>
              </a:ext>
            </a:extLst>
          </p:cNvPr>
          <p:cNvGrpSpPr/>
          <p:nvPr/>
        </p:nvGrpSpPr>
        <p:grpSpPr>
          <a:xfrm>
            <a:off x="8844000" y="346602"/>
            <a:ext cx="2543645" cy="2671508"/>
            <a:chOff x="8844000" y="685262"/>
            <a:chExt cx="2543645" cy="2671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E7D554-B253-E06D-9077-96CEED772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4" r="9368"/>
            <a:stretch/>
          </p:blipFill>
          <p:spPr>
            <a:xfrm flipH="1">
              <a:off x="8844000" y="1207747"/>
              <a:ext cx="2543645" cy="21490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E2241-5EBB-CB4A-965F-59DF3CDA591D}"/>
                </a:ext>
              </a:extLst>
            </p:cNvPr>
            <p:cNvSpPr txBox="1"/>
            <p:nvPr/>
          </p:nvSpPr>
          <p:spPr>
            <a:xfrm>
              <a:off x="9092818" y="685262"/>
              <a:ext cx="2046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Readout electronics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04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7"/>
    </mc:Choice>
    <mc:Fallback xmlns="">
      <p:transition spd="slow" advTm="2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9C3E3-0823-DF2E-B44E-682F7A1F8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517" y="1657174"/>
            <a:ext cx="4842932" cy="3632199"/>
          </a:xfrm>
          <a:prstGeom prst="rect">
            <a:avLst/>
          </a:prstGeom>
        </p:spPr>
      </p:pic>
      <p:pic>
        <p:nvPicPr>
          <p:cNvPr id="3" name="Picture 2" descr="A picture containing indoor, wall, power saw, projector&#10;&#10;Description automatically generated">
            <a:extLst>
              <a:ext uri="{FF2B5EF4-FFF2-40B4-BE49-F238E27FC236}">
                <a16:creationId xmlns:a16="http://schemas.microsoft.com/office/drawing/2014/main" id="{8FF9DF66-D816-3796-73F2-070C0C6C3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2" y="1657173"/>
            <a:ext cx="2724150" cy="363220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9FEE4AAA-616E-205A-D56F-4596621A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97" y="914401"/>
            <a:ext cx="2576346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599" b="1" dirty="0"/>
              <a:t>CT acquisition 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6376AD5A-9512-F751-5F9D-3089C10F0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609" y="914400"/>
            <a:ext cx="2688557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599" b="1" dirty="0"/>
              <a:t>PET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30752-1FE0-CBEB-2A80-FF171576313E}"/>
              </a:ext>
            </a:extLst>
          </p:cNvPr>
          <p:cNvSpPr txBox="1"/>
          <p:nvPr/>
        </p:nvSpPr>
        <p:spPr>
          <a:xfrm>
            <a:off x="2195558" y="5537508"/>
            <a:ext cx="6263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Mouse with ~21 g weight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Subcutaneous injected tumor cell at the thigh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Tumor size ~3.9 mm diameter and ~7.1 mm long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~5.6 </a:t>
            </a:r>
            <a:r>
              <a:rPr lang="en-US" sz="1800" dirty="0" err="1">
                <a:solidFill>
                  <a:schemeClr val="bg1"/>
                </a:solidFill>
              </a:rPr>
              <a:t>kBq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aseline="30000" dirty="0">
                <a:solidFill>
                  <a:schemeClr val="bg1"/>
                </a:solidFill>
              </a:rPr>
              <a:t>18</a:t>
            </a:r>
            <a:r>
              <a:rPr lang="en-US" sz="1800" dirty="0">
                <a:solidFill>
                  <a:schemeClr val="bg1"/>
                </a:solidFill>
              </a:rPr>
              <a:t>FDG injection, 30 min uptake, ~25 min acquisition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D69869-C6DC-C89E-08AA-D23F0E6AFCC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7456" y="2568536"/>
            <a:ext cx="487833" cy="44483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B29DD0-F427-6346-BA9B-121CDA4CE0E1}"/>
              </a:ext>
            </a:extLst>
          </p:cNvPr>
          <p:cNvSpPr txBox="1"/>
          <p:nvPr/>
        </p:nvSpPr>
        <p:spPr>
          <a:xfrm>
            <a:off x="4784643" y="2278954"/>
            <a:ext cx="10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183033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6CF569-7EA5-C95A-2FDC-2EB96FC3D1B7}"/>
              </a:ext>
            </a:extLst>
          </p:cNvPr>
          <p:cNvGrpSpPr/>
          <p:nvPr/>
        </p:nvGrpSpPr>
        <p:grpSpPr>
          <a:xfrm>
            <a:off x="1674813" y="1108081"/>
            <a:ext cx="8958729" cy="5597519"/>
            <a:chOff x="1674813" y="1108081"/>
            <a:chExt cx="8958729" cy="55975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836271-4F6A-04F0-21E1-6DCBF12E1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10"/>
            <a:stretch/>
          </p:blipFill>
          <p:spPr>
            <a:xfrm>
              <a:off x="9226255" y="4096893"/>
              <a:ext cx="1407287" cy="260870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9F48B5-541B-0249-56AA-BF2C23BD6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82" r="33088"/>
            <a:stretch/>
          </p:blipFill>
          <p:spPr>
            <a:xfrm>
              <a:off x="4756781" y="3200400"/>
              <a:ext cx="1508069" cy="26087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4A940C-F202-1A0B-9A2A-84DAE5298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108" r="66382" b="18212"/>
            <a:stretch/>
          </p:blipFill>
          <p:spPr>
            <a:xfrm>
              <a:off x="1674813" y="1108081"/>
              <a:ext cx="1512027" cy="16351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F90DC96-C7D4-85F4-3CB4-DB5BB582D006}"/>
              </a:ext>
            </a:extLst>
          </p:cNvPr>
          <p:cNvGrpSpPr/>
          <p:nvPr/>
        </p:nvGrpSpPr>
        <p:grpSpPr>
          <a:xfrm>
            <a:off x="162787" y="1108081"/>
            <a:ext cx="9083506" cy="5597519"/>
            <a:chOff x="162787" y="1108081"/>
            <a:chExt cx="9083506" cy="55975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E76277-0C96-BE89-F68E-5437E6DB2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586"/>
            <a:stretch/>
          </p:blipFill>
          <p:spPr>
            <a:xfrm>
              <a:off x="7831561" y="4096893"/>
              <a:ext cx="1414732" cy="26087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77C4F9-F6DE-37D1-94E0-D5F900F6F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108" r="66425" b="18212"/>
            <a:stretch/>
          </p:blipFill>
          <p:spPr>
            <a:xfrm>
              <a:off x="162787" y="1108081"/>
              <a:ext cx="1512026" cy="16351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CEB790-811D-DF11-D905-AF5FF42C0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878" r="31635"/>
            <a:stretch/>
          </p:blipFill>
          <p:spPr>
            <a:xfrm>
              <a:off x="3314126" y="3200400"/>
              <a:ext cx="1508069" cy="2608707"/>
            </a:xfrm>
            <a:prstGeom prst="rect">
              <a:avLst/>
            </a:prstGeom>
          </p:spPr>
        </p:pic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id="{38766486-69AC-18F3-1062-377ACCC27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507" y="50949"/>
            <a:ext cx="6118919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599" i="1" dirty="0"/>
              <a:t>Onboard CT, PET and PET/CT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7790-57D0-AEF3-223D-1D22F08EE495}"/>
              </a:ext>
            </a:extLst>
          </p:cNvPr>
          <p:cNvSpPr txBox="1"/>
          <p:nvPr/>
        </p:nvSpPr>
        <p:spPr>
          <a:xfrm>
            <a:off x="1173532" y="57764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(trans-axial 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58D1A-6E3C-03E6-F1F3-2E2956FE19C5}"/>
              </a:ext>
            </a:extLst>
          </p:cNvPr>
          <p:cNvSpPr txBox="1"/>
          <p:nvPr/>
        </p:nvSpPr>
        <p:spPr>
          <a:xfrm>
            <a:off x="4576391" y="2738735"/>
            <a:ext cx="151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(coronal view)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A1E68-7812-45C8-4929-6A1DB937FD56}"/>
              </a:ext>
            </a:extLst>
          </p:cNvPr>
          <p:cNvSpPr txBox="1"/>
          <p:nvPr/>
        </p:nvSpPr>
        <p:spPr>
          <a:xfrm>
            <a:off x="8744270" y="3558982"/>
            <a:ext cx="14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(sagittal view)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C8D1F7-C27F-20E1-A844-BA31D58BA7E8}"/>
              </a:ext>
            </a:extLst>
          </p:cNvPr>
          <p:cNvGrpSpPr/>
          <p:nvPr/>
        </p:nvGrpSpPr>
        <p:grpSpPr>
          <a:xfrm>
            <a:off x="3185114" y="1108081"/>
            <a:ext cx="8812385" cy="5597519"/>
            <a:chOff x="3185114" y="1108081"/>
            <a:chExt cx="8812385" cy="55975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E7DB6C-BF93-C88A-D765-E83357241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508"/>
            <a:stretch/>
          </p:blipFill>
          <p:spPr>
            <a:xfrm>
              <a:off x="10589316" y="4096847"/>
              <a:ext cx="1408183" cy="26087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A27589-386F-7C6F-0DD4-E62E80C25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108" r="66273" b="18212"/>
            <a:stretch/>
          </p:blipFill>
          <p:spPr>
            <a:xfrm>
              <a:off x="3185114" y="1108081"/>
              <a:ext cx="1508068" cy="16351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9053EF-69F2-0B39-2A02-9B0343AAF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5" r="32871"/>
            <a:stretch/>
          </p:blipFill>
          <p:spPr>
            <a:xfrm>
              <a:off x="6284763" y="3200400"/>
              <a:ext cx="1303197" cy="2608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2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4D87F2D-9E4C-BB27-73C1-CB48E4B4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227" y="3263211"/>
            <a:ext cx="2926370" cy="22231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1BE251-F86C-F10B-E6CB-70E54B8BC09D}"/>
              </a:ext>
            </a:extLst>
          </p:cNvPr>
          <p:cNvGrpSpPr/>
          <p:nvPr/>
        </p:nvGrpSpPr>
        <p:grpSpPr>
          <a:xfrm>
            <a:off x="264035" y="672411"/>
            <a:ext cx="5095001" cy="2223189"/>
            <a:chOff x="264035" y="531843"/>
            <a:chExt cx="5095001" cy="22231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683CD-9B7C-5423-5DDA-670EB4C3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9550" y="531843"/>
              <a:ext cx="2959486" cy="222318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E6EEE5-4A66-E58A-270E-21BDC89C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035" y="531843"/>
              <a:ext cx="2135514" cy="222318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4F831E-C5ED-85F1-BFF4-01A5C1CE51E0}"/>
              </a:ext>
            </a:extLst>
          </p:cNvPr>
          <p:cNvGrpSpPr/>
          <p:nvPr/>
        </p:nvGrpSpPr>
        <p:grpSpPr>
          <a:xfrm>
            <a:off x="7906608" y="4482411"/>
            <a:ext cx="4152855" cy="2223189"/>
            <a:chOff x="7906608" y="4343400"/>
            <a:chExt cx="4152855" cy="2223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B06281-574F-18B8-C9E0-E3A7CC34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6608" y="4343400"/>
              <a:ext cx="1235804" cy="22165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10C590-100C-D4A0-D17C-F5B4B512D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2412" y="4343400"/>
              <a:ext cx="2917051" cy="222318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06B4B2-FE1E-E90B-E5E6-D17C16FE1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655" y="3263211"/>
            <a:ext cx="1327572" cy="22231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4DA5DE-7C31-317F-04A2-7988B7C480A3}"/>
              </a:ext>
            </a:extLst>
          </p:cNvPr>
          <p:cNvGrpSpPr/>
          <p:nvPr/>
        </p:nvGrpSpPr>
        <p:grpSpPr>
          <a:xfrm>
            <a:off x="3837905" y="765264"/>
            <a:ext cx="6980907" cy="5864136"/>
            <a:chOff x="3837905" y="615500"/>
            <a:chExt cx="6980907" cy="58641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4AA860-C998-6E51-FEA8-83DACA8BC6EE}"/>
                </a:ext>
              </a:extLst>
            </p:cNvPr>
            <p:cNvSpPr/>
            <p:nvPr/>
          </p:nvSpPr>
          <p:spPr>
            <a:xfrm>
              <a:off x="3837905" y="615500"/>
              <a:ext cx="267124" cy="205587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93511-D875-068D-4296-E33E3DDED111}"/>
                </a:ext>
              </a:extLst>
            </p:cNvPr>
            <p:cNvSpPr/>
            <p:nvPr/>
          </p:nvSpPr>
          <p:spPr>
            <a:xfrm>
              <a:off x="5822628" y="3207856"/>
              <a:ext cx="267124" cy="205587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F56574-EB4F-D89D-BDB8-78E89362F708}"/>
                </a:ext>
              </a:extLst>
            </p:cNvPr>
            <p:cNvSpPr/>
            <p:nvPr/>
          </p:nvSpPr>
          <p:spPr>
            <a:xfrm>
              <a:off x="10551688" y="4423761"/>
              <a:ext cx="267124" cy="205587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C68C98AA-9CFE-137F-B87B-B421D290D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6" y="55025"/>
            <a:ext cx="2893741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en-US" sz="2599" i="1" dirty="0"/>
              <a:t>Image line profiles</a:t>
            </a:r>
          </a:p>
        </p:txBody>
      </p:sp>
    </p:spTree>
    <p:extLst>
      <p:ext uri="{BB962C8B-B14F-4D97-AF65-F5344CB8AC3E}">
        <p14:creationId xmlns:p14="http://schemas.microsoft.com/office/powerpoint/2010/main" val="31058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31593</TotalTime>
  <Words>467</Words>
  <Application>Microsoft Macintosh PowerPoint</Application>
  <PresentationFormat>Widescreen</PresentationFormat>
  <Paragraphs>90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Dongxu Yang</dc:creator>
  <cp:lastModifiedBy>Yiping Shao</cp:lastModifiedBy>
  <cp:revision>93</cp:revision>
  <dcterms:created xsi:type="dcterms:W3CDTF">2022-07-26T17:15:20Z</dcterms:created>
  <dcterms:modified xsi:type="dcterms:W3CDTF">2024-03-01T05:35:19Z</dcterms:modified>
</cp:coreProperties>
</file>